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99" r:id="rId3"/>
    <p:sldId id="302" r:id="rId4"/>
    <p:sldId id="303" r:id="rId5"/>
    <p:sldId id="304" r:id="rId6"/>
    <p:sldId id="305" r:id="rId7"/>
    <p:sldId id="306" r:id="rId8"/>
    <p:sldId id="318" r:id="rId9"/>
    <p:sldId id="317" r:id="rId10"/>
    <p:sldId id="307" r:id="rId11"/>
    <p:sldId id="309" r:id="rId12"/>
    <p:sldId id="308" r:id="rId13"/>
    <p:sldId id="310" r:id="rId14"/>
    <p:sldId id="311" r:id="rId15"/>
    <p:sldId id="313" r:id="rId16"/>
    <p:sldId id="314" r:id="rId17"/>
    <p:sldId id="315" r:id="rId18"/>
    <p:sldId id="316" r:id="rId19"/>
    <p:sldId id="312" r:id="rId20"/>
    <p:sldId id="301" r:id="rId21"/>
    <p:sldId id="274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6310"/>
    <a:srgbClr val="4E8F00"/>
    <a:srgbClr val="769117"/>
    <a:srgbClr val="5E7278"/>
    <a:srgbClr val="6F868D"/>
    <a:srgbClr val="0C234B"/>
    <a:srgbClr val="333333"/>
    <a:srgbClr val="C8D9D8"/>
    <a:srgbClr val="AB05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88"/>
    <p:restoredTop sz="87611"/>
  </p:normalViewPr>
  <p:slideViewPr>
    <p:cSldViewPr snapToGrid="0" snapToObjects="1">
      <p:cViewPr varScale="1">
        <p:scale>
          <a:sx n="84" d="100"/>
          <a:sy n="84" d="100"/>
        </p:scale>
        <p:origin x="195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9F91E-C535-A04A-B9DA-825E0E1A8602}" type="datetimeFigureOut">
              <a:rPr lang="en-US" smtClean="0"/>
              <a:t>9/20/18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0E25AD-C814-CF4A-A479-93A6AF28C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302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0E25AD-C814-CF4A-A479-93A6AF28C7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52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external table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test_table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tv float, newspaper float, radio float, sales float)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 format delimited fields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terminated by ','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location ‘</a:t>
            </a:r>
            <a:r>
              <a:rPr lang="en-US" sz="1200" dirty="0">
                <a:solidFill>
                  <a:srgbClr val="0070C0"/>
                </a:solidFill>
                <a:latin typeface="CalibreWeb-Regular"/>
              </a:rPr>
              <a:t>/user/hive/warehouse/</a:t>
            </a:r>
            <a:r>
              <a:rPr lang="en-US" sz="1200" dirty="0" err="1">
                <a:solidFill>
                  <a:srgbClr val="0070C0"/>
                </a:solidFill>
                <a:latin typeface="CalibreWeb-Regular"/>
              </a:rPr>
              <a:t>mediasales.db</a:t>
            </a:r>
            <a:endParaRPr lang="en-US" sz="1200" dirty="0">
              <a:solidFill>
                <a:srgbClr val="0070C0"/>
              </a:solidFill>
              <a:latin typeface="CalibreWeb-Regular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0E25AD-C814-CF4A-A479-93A6AF28C7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80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Sudo</a:t>
            </a:r>
            <a:r>
              <a:rPr lang="en-US" dirty="0"/>
              <a:t> yum install python-pip in Python anywhere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E25AD-C814-CF4A-A479-93A6AF28C73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39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Sudo</a:t>
            </a:r>
            <a:r>
              <a:rPr lang="en-US" dirty="0"/>
              <a:t> yum install python-pip in Python anywhere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E25AD-C814-CF4A-A479-93A6AF28C73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207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3600" baseline="0"/>
            </a:lvl1pPr>
          </a:lstStyle>
          <a:p>
            <a:r>
              <a:rPr lang="en-US" dirty="0"/>
              <a:t>SAMPLE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3886200"/>
            <a:ext cx="6400800" cy="1344319"/>
          </a:xfrm>
        </p:spPr>
        <p:txBody>
          <a:bodyPr/>
          <a:lstStyle>
            <a:lvl1pPr marL="0" indent="0" algn="ctr">
              <a:buNone/>
              <a:defRPr>
                <a:solidFill>
                  <a:srgbClr val="6F868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Sample text or subtitle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46812" y="5729514"/>
            <a:ext cx="2256972" cy="1128486"/>
          </a:xfrm>
          <a:prstGeom prst="rect">
            <a:avLst/>
          </a:prstGeom>
        </p:spPr>
      </p:pic>
      <p:pic>
        <p:nvPicPr>
          <p:cNvPr id="8" name="Picture 7" descr="triangles_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723" y="1977326"/>
            <a:ext cx="606552" cy="8229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26D338-1F07-3746-8247-25495E281F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206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291" y="0"/>
            <a:ext cx="7772400" cy="1103313"/>
          </a:xfrm>
        </p:spPr>
        <p:txBody>
          <a:bodyPr/>
          <a:lstStyle>
            <a:lvl1pPr>
              <a:defRPr sz="2000" baseline="0">
                <a:solidFill>
                  <a:srgbClr val="0C234B"/>
                </a:solidFill>
              </a:defRPr>
            </a:lvl1pPr>
          </a:lstStyle>
          <a:p>
            <a:r>
              <a:rPr lang="en-US" dirty="0"/>
              <a:t>SAMPLE HEADER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765443" y="2240801"/>
            <a:ext cx="3599264" cy="2971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idx="13"/>
          </p:nvPr>
        </p:nvSpPr>
        <p:spPr>
          <a:xfrm>
            <a:off x="4723271" y="2240801"/>
            <a:ext cx="3599264" cy="29717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1204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85291" y="0"/>
            <a:ext cx="7772400" cy="1103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000" b="1" kern="1200" baseline="0">
                <a:solidFill>
                  <a:srgbClr val="FFFFFF"/>
                </a:solidFill>
                <a:latin typeface="Verdana"/>
                <a:ea typeface="+mj-ea"/>
                <a:cs typeface="Verdana"/>
              </a:defRPr>
            </a:lvl1pPr>
          </a:lstStyle>
          <a:p>
            <a:r>
              <a:rPr lang="en-US" dirty="0">
                <a:solidFill>
                  <a:srgbClr val="0C234B"/>
                </a:solidFill>
              </a:rPr>
              <a:t>SAMPLE HEADER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930172" y="2696278"/>
            <a:ext cx="3845859" cy="1418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 b="0" i="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Sample Basic Paragraph.</a:t>
            </a:r>
            <a:r>
              <a:rPr lang="en-US" baseline="0" dirty="0"/>
              <a:t> </a:t>
            </a:r>
            <a:r>
              <a:rPr lang="en-US" dirty="0"/>
              <a:t>This is what the text would look</a:t>
            </a:r>
            <a:r>
              <a:rPr lang="en-US" baseline="0" dirty="0"/>
              <a:t> like in a paragraph. This is what the text would look like in a paragraph. This is what the text would look like.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idx="11" hasCustomPrompt="1"/>
          </p:nvPr>
        </p:nvSpPr>
        <p:spPr>
          <a:xfrm>
            <a:off x="909957" y="2355445"/>
            <a:ext cx="3845859" cy="353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 b="0" i="0">
                <a:solidFill>
                  <a:srgbClr val="AB0520"/>
                </a:solidFill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PARAGRAPH TITLE</a:t>
            </a:r>
          </a:p>
        </p:txBody>
      </p:sp>
    </p:spTree>
    <p:extLst>
      <p:ext uri="{BB962C8B-B14F-4D97-AF65-F5344CB8AC3E}">
        <p14:creationId xmlns:p14="http://schemas.microsoft.com/office/powerpoint/2010/main" val="2575920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aragrap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685291" y="0"/>
            <a:ext cx="7772400" cy="1103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000" b="1" kern="1200" baseline="0">
                <a:solidFill>
                  <a:srgbClr val="FFFFFF"/>
                </a:solidFill>
                <a:latin typeface="Verdana"/>
                <a:ea typeface="+mj-ea"/>
                <a:cs typeface="Verdana"/>
              </a:defRPr>
            </a:lvl1pPr>
          </a:lstStyle>
          <a:p>
            <a:r>
              <a:rPr lang="en-US" dirty="0">
                <a:solidFill>
                  <a:srgbClr val="0C234B"/>
                </a:solidFill>
              </a:rPr>
              <a:t>SAMPLE HEADER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idx="1" hasCustomPrompt="1"/>
          </p:nvPr>
        </p:nvSpPr>
        <p:spPr>
          <a:xfrm>
            <a:off x="987377" y="2003330"/>
            <a:ext cx="3377331" cy="2929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Sample Basic Paragraph.</a:t>
            </a:r>
            <a:r>
              <a:rPr lang="en-US" baseline="0" dirty="0"/>
              <a:t> </a:t>
            </a:r>
            <a:r>
              <a:rPr lang="en-US" dirty="0"/>
              <a:t>This is what the text would look</a:t>
            </a:r>
            <a:r>
              <a:rPr lang="en-US" baseline="0" dirty="0"/>
              <a:t> like in a paragraph. This is what the text would look like in a paragraph. This is what the text would look like.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idx="13" hasCustomPrompt="1"/>
          </p:nvPr>
        </p:nvSpPr>
        <p:spPr>
          <a:xfrm>
            <a:off x="4772589" y="2003330"/>
            <a:ext cx="3377331" cy="2929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Sample Basic Paragraph.</a:t>
            </a:r>
            <a:r>
              <a:rPr lang="en-US" baseline="0" dirty="0"/>
              <a:t> </a:t>
            </a:r>
            <a:r>
              <a:rPr lang="en-US" dirty="0"/>
              <a:t>This is what the text would look</a:t>
            </a:r>
            <a:r>
              <a:rPr lang="en-US" baseline="0" dirty="0"/>
              <a:t> like in a paragraph. This is what the text would look like in a paragraph. This is what the text would look like.</a:t>
            </a: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236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 txBox="1">
            <a:spLocks/>
          </p:cNvSpPr>
          <p:nvPr userDrawn="1"/>
        </p:nvSpPr>
        <p:spPr>
          <a:xfrm>
            <a:off x="685291" y="0"/>
            <a:ext cx="7772400" cy="1103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000" b="1" kern="1200" baseline="0">
                <a:solidFill>
                  <a:srgbClr val="FFFFFF"/>
                </a:solidFill>
                <a:latin typeface="Verdana"/>
                <a:ea typeface="+mj-ea"/>
                <a:cs typeface="Verdana"/>
              </a:defRPr>
            </a:lvl1pPr>
          </a:lstStyle>
          <a:p>
            <a:r>
              <a:rPr lang="en-US" dirty="0">
                <a:solidFill>
                  <a:srgbClr val="0C234B"/>
                </a:solidFill>
              </a:rPr>
              <a:t>SAMPLE HEADER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"/>
          </p:nvPr>
        </p:nvSpPr>
        <p:spPr>
          <a:xfrm>
            <a:off x="1209963" y="2875352"/>
            <a:ext cx="6467763" cy="13144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72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 userDrawn="1"/>
        </p:nvSpPr>
        <p:spPr>
          <a:xfrm>
            <a:off x="685291" y="0"/>
            <a:ext cx="7772400" cy="1103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000" b="1" kern="1200" baseline="0">
                <a:solidFill>
                  <a:srgbClr val="FFFFFF"/>
                </a:solidFill>
                <a:latin typeface="Verdana"/>
                <a:ea typeface="+mj-ea"/>
                <a:cs typeface="Verdana"/>
              </a:defRPr>
            </a:lvl1pPr>
          </a:lstStyle>
          <a:p>
            <a:r>
              <a:rPr lang="en-US" dirty="0">
                <a:solidFill>
                  <a:srgbClr val="0C234B"/>
                </a:solidFill>
              </a:rPr>
              <a:t>SAMPLE HEADER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82944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4938724"/>
            <a:ext cx="5486400" cy="400870"/>
          </a:xfrm>
        </p:spPr>
        <p:txBody>
          <a:bodyPr/>
          <a:lstStyle>
            <a:lvl1pPr marL="0" indent="0">
              <a:buNone/>
              <a:defRPr sz="1200">
                <a:solidFill>
                  <a:srgbClr val="6F868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2356050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Aligne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85291" y="0"/>
            <a:ext cx="7772400" cy="1103313"/>
          </a:xfrm>
        </p:spPr>
        <p:txBody>
          <a:bodyPr/>
          <a:lstStyle>
            <a:lvl1pPr>
              <a:defRPr sz="2000" baseline="0">
                <a:solidFill>
                  <a:srgbClr val="0C234B"/>
                </a:solidFill>
              </a:defRPr>
            </a:lvl1pPr>
          </a:lstStyle>
          <a:p>
            <a:r>
              <a:rPr lang="en-US" dirty="0"/>
              <a:t>SAMPLE HEADER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679135" y="1843553"/>
            <a:ext cx="2255330" cy="2219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400" b="0" i="0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Sample Basic Paragraph.</a:t>
            </a:r>
            <a:r>
              <a:rPr lang="en-US" baseline="0" dirty="0"/>
              <a:t> </a:t>
            </a:r>
            <a:r>
              <a:rPr lang="en-US" dirty="0"/>
              <a:t>This is what the text would look</a:t>
            </a:r>
            <a:r>
              <a:rPr lang="en-US" baseline="0" dirty="0"/>
              <a:t> like in a paragraph. This is what the text would look like in a paragraph. This is what the text would look like.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/>
          </p:nvPr>
        </p:nvSpPr>
        <p:spPr>
          <a:xfrm>
            <a:off x="3049915" y="1921673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049915" y="5030957"/>
            <a:ext cx="5486400" cy="400870"/>
          </a:xfrm>
        </p:spPr>
        <p:txBody>
          <a:bodyPr/>
          <a:lstStyle>
            <a:lvl1pPr marL="0" indent="0">
              <a:buNone/>
              <a:defRPr sz="1200">
                <a:solidFill>
                  <a:srgbClr val="6F868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79124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5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riangle_page#.png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6619893"/>
            <a:ext cx="435864" cy="24079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55123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163" y="3885257"/>
            <a:ext cx="6946430" cy="1441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1576" y="6558724"/>
            <a:ext cx="3988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fld id="{F1214C19-7B70-E548-A608-340680BFD9A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4DD82C5-8C06-5244-826E-AD6F5C825BB8}"/>
              </a:ext>
            </a:extLst>
          </p:cNvPr>
          <p:cNvSpPr txBox="1">
            <a:spLocks/>
          </p:cNvSpPr>
          <p:nvPr userDrawn="1"/>
        </p:nvSpPr>
        <p:spPr>
          <a:xfrm>
            <a:off x="5159828" y="6492875"/>
            <a:ext cx="39841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000" b="0" i="0" kern="1200">
                <a:solidFill>
                  <a:schemeClr val="tx1">
                    <a:tint val="75000"/>
                  </a:schemeClr>
                </a:solidFill>
                <a:latin typeface="Bookman Old Style Regular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Introductory workshop on data science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7376D52-9609-5543-A590-05EC7EA5D023}"/>
              </a:ext>
            </a:extLst>
          </p:cNvPr>
          <p:cNvSpPr txBox="1">
            <a:spLocks/>
          </p:cNvSpPr>
          <p:nvPr userDrawn="1"/>
        </p:nvSpPr>
        <p:spPr>
          <a:xfrm>
            <a:off x="91440" y="6492875"/>
            <a:ext cx="37147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000" b="0" i="0" kern="1200">
                <a:solidFill>
                  <a:schemeClr val="tx1">
                    <a:tint val="75000"/>
                  </a:schemeClr>
                </a:solidFill>
                <a:latin typeface="Bookman Old Style Regular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Day 2 – Session 1</a:t>
            </a:r>
          </a:p>
        </p:txBody>
      </p:sp>
    </p:spTree>
    <p:extLst>
      <p:ext uri="{BB962C8B-B14F-4D97-AF65-F5344CB8AC3E}">
        <p14:creationId xmlns:p14="http://schemas.microsoft.com/office/powerpoint/2010/main" val="180259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600" b="1" kern="1200">
          <a:solidFill>
            <a:srgbClr val="0C234B"/>
          </a:solidFill>
          <a:latin typeface="Verdana"/>
          <a:ea typeface="+mj-ea"/>
          <a:cs typeface="Verdana"/>
        </a:defRPr>
      </a:lvl1pPr>
    </p:titleStyle>
    <p:bodyStyle>
      <a:lvl1pPr marL="342900" indent="-342900" algn="ctr" defTabSz="457200" rtl="0" eaLnBrk="1" latinLnBrk="0" hangingPunct="1">
        <a:spcBef>
          <a:spcPct val="20000"/>
        </a:spcBef>
        <a:buClr>
          <a:srgbClr val="AB0520"/>
        </a:buClr>
        <a:buFont typeface="Arial"/>
        <a:buChar char="•"/>
        <a:defRPr sz="2000" kern="1200">
          <a:solidFill>
            <a:srgbClr val="6F868D"/>
          </a:solidFill>
          <a:latin typeface="Verdana"/>
          <a:ea typeface="+mn-ea"/>
          <a:cs typeface="Verdana"/>
        </a:defRPr>
      </a:lvl1pPr>
      <a:lvl2pPr marL="742950" indent="-285750" algn="ctr" defTabSz="457200" rtl="0" eaLnBrk="1" latinLnBrk="0" hangingPunct="1">
        <a:spcBef>
          <a:spcPct val="20000"/>
        </a:spcBef>
        <a:buClr>
          <a:srgbClr val="AB0520"/>
        </a:buClr>
        <a:buFont typeface="Arial"/>
        <a:buChar char="•"/>
        <a:defRPr sz="1600" kern="1200">
          <a:solidFill>
            <a:srgbClr val="6F868D"/>
          </a:solidFill>
          <a:latin typeface="Verdana"/>
          <a:ea typeface="+mn-ea"/>
          <a:cs typeface="Verdana"/>
        </a:defRPr>
      </a:lvl2pPr>
      <a:lvl3pPr marL="1143000" indent="-228600" algn="ctr" defTabSz="457200" rtl="0" eaLnBrk="1" latinLnBrk="0" hangingPunct="1">
        <a:spcBef>
          <a:spcPct val="20000"/>
        </a:spcBef>
        <a:buClr>
          <a:srgbClr val="AB0520"/>
        </a:buClr>
        <a:buFont typeface="Arial"/>
        <a:buChar char="•"/>
        <a:defRPr sz="1200" kern="1200">
          <a:solidFill>
            <a:srgbClr val="6F868D"/>
          </a:solidFill>
          <a:latin typeface="Verdana"/>
          <a:ea typeface="+mn-ea"/>
          <a:cs typeface="Verdana"/>
        </a:defRPr>
      </a:lvl3pPr>
      <a:lvl4pPr marL="1600200" indent="-228600" algn="ctr" defTabSz="457200" rtl="0" eaLnBrk="1" latinLnBrk="0" hangingPunct="1">
        <a:spcBef>
          <a:spcPct val="20000"/>
        </a:spcBef>
        <a:buClr>
          <a:srgbClr val="AB0520"/>
        </a:buClr>
        <a:buFont typeface="Arial"/>
        <a:buChar char="•"/>
        <a:defRPr sz="1200" kern="1200">
          <a:solidFill>
            <a:srgbClr val="6F868D"/>
          </a:solidFill>
          <a:latin typeface="Verdana"/>
          <a:ea typeface="+mn-ea"/>
          <a:cs typeface="Verdana"/>
        </a:defRPr>
      </a:lvl4pPr>
      <a:lvl5pPr marL="2057400" indent="-228600" algn="ctr" defTabSz="457200" rtl="0" eaLnBrk="1" latinLnBrk="0" hangingPunct="1">
        <a:spcBef>
          <a:spcPct val="20000"/>
        </a:spcBef>
        <a:buClr>
          <a:srgbClr val="AB0520"/>
        </a:buClr>
        <a:buFont typeface="Arial"/>
        <a:buChar char="•"/>
        <a:defRPr sz="1200" kern="1200">
          <a:solidFill>
            <a:srgbClr val="6F868D"/>
          </a:solidFill>
          <a:latin typeface="Verdana"/>
          <a:ea typeface="+mn-ea"/>
          <a:cs typeface="Verdan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arthiks@email.arizona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hortonworks.com/hadoop-tutorial/using-commandline-manage-files-hdfs/" TargetMode="Externa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hortonworks.com/wp-content/uploads/2016/05/Hortonworks.CheatSheet.SQLtoHive.pdf" TargetMode="Externa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etherpad.net/p/IntroDataScience" TargetMode="External"/><Relationship Id="rId3" Type="http://schemas.openxmlformats.org/officeDocument/2006/relationships/hyperlink" Target="http://www2.rdatamining.com/uploads/5/7/1/3/57136767/rdatamining-book.pdf" TargetMode="External"/><Relationship Id="rId7" Type="http://schemas.openxmlformats.org/officeDocument/2006/relationships/hyperlink" Target="http://pythonanywhere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rstudio.cloud/" TargetMode="External"/><Relationship Id="rId5" Type="http://schemas.openxmlformats.org/officeDocument/2006/relationships/image" Target="../media/image9.tiff"/><Relationship Id="rId4" Type="http://schemas.openxmlformats.org/officeDocument/2006/relationships/hyperlink" Target="https://www.cin.ufpe.br/~embat/Python%20for%20Data%20Analysis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bricks.com/resources/type/example-notebook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olab.research.google.com/github/tensorflow/docs/blob/master/site/en/tutorials/keras/basic_regression.ipynb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padlet.com/kartucson/u3n535n5xaq0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ndemand.cloudera.com/courses/course-v1:Cloudera+ESS+0/about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KarAnalytics/IntroDSWorkshop2018/master/Autism.csv" TargetMode="External"/><Relationship Id="rId2" Type="http://schemas.openxmlformats.org/officeDocument/2006/relationships/hyperlink" Target="https://raw.githubusercontent.com/KarAnalytics/IntroDSWorkshop2018/master/Advertising.csv" TargetMode="Externa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loudera.com/downloads.html?src=GoogleAdWords&amp;gclid=EAIaIQobChMIsJqa5qPK3QIVCtVkCh3wiQBGEAAYASAAEgKdMvD_BwE" TargetMode="Externa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556055" y="3611632"/>
            <a:ext cx="7784756" cy="1344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20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Karthik Srinivasan</a:t>
            </a:r>
          </a:p>
          <a:p>
            <a:r>
              <a:rPr lang="en-US" sz="1600" dirty="0">
                <a:hlinkClick r:id="rId2"/>
              </a:rPr>
              <a:t>karthiks@email.arizona.edu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E744C56-A0EA-044E-8F6B-EBE4FE380855}"/>
              </a:ext>
            </a:extLst>
          </p:cNvPr>
          <p:cNvSpPr txBox="1">
            <a:spLocks/>
          </p:cNvSpPr>
          <p:nvPr/>
        </p:nvSpPr>
        <p:spPr>
          <a:xfrm>
            <a:off x="556055" y="236242"/>
            <a:ext cx="7784756" cy="885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20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rgbClr val="002060"/>
                </a:solidFill>
              </a:rPr>
              <a:t>Department of Management Information Systems </a:t>
            </a:r>
          </a:p>
          <a:p>
            <a:r>
              <a:rPr lang="en-US" sz="1200" b="1" dirty="0">
                <a:solidFill>
                  <a:srgbClr val="002060"/>
                </a:solidFill>
              </a:rPr>
              <a:t>Eller College of Management</a:t>
            </a:r>
          </a:p>
          <a:p>
            <a:r>
              <a:rPr lang="en-US" sz="1200" b="1" dirty="0">
                <a:solidFill>
                  <a:srgbClr val="002060"/>
                </a:solidFill>
              </a:rPr>
              <a:t>University of Arizona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81732B7-187F-664F-8712-88BDC6495D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055" y="2082017"/>
            <a:ext cx="7902145" cy="1518433"/>
          </a:xfrm>
        </p:spPr>
        <p:txBody>
          <a:bodyPr>
            <a:normAutofit/>
          </a:bodyPr>
          <a:lstStyle/>
          <a:p>
            <a:r>
              <a:rPr lang="en-US" sz="2800" dirty="0"/>
              <a:t>Session 2 – Solving Data Science Problems (Hands-on)</a:t>
            </a:r>
            <a:br>
              <a:rPr lang="en-US" sz="2800" dirty="0"/>
            </a:br>
            <a:endParaRPr lang="en-US" sz="200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29EAE3C-A7BD-3141-A5B8-343BE996ABEA}"/>
              </a:ext>
            </a:extLst>
          </p:cNvPr>
          <p:cNvSpPr txBox="1">
            <a:spLocks/>
          </p:cNvSpPr>
          <p:nvPr/>
        </p:nvSpPr>
        <p:spPr>
          <a:xfrm>
            <a:off x="673444" y="1334225"/>
            <a:ext cx="7784756" cy="5024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20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Verdana"/>
                <a:ea typeface="+mn-ea"/>
                <a:cs typeface="Verdana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Day 2 – Introductory Workshop on Data Science</a:t>
            </a:r>
          </a:p>
        </p:txBody>
      </p:sp>
    </p:spTree>
    <p:extLst>
      <p:ext uri="{BB962C8B-B14F-4D97-AF65-F5344CB8AC3E}">
        <p14:creationId xmlns:p14="http://schemas.microsoft.com/office/powerpoint/2010/main" val="3926322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81E103-1994-0D4F-846E-D5CCD6ABD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9C1C3-40F1-EE49-9544-19EEF24CCC09}"/>
              </a:ext>
            </a:extLst>
          </p:cNvPr>
          <p:cNvSpPr txBox="1"/>
          <p:nvPr/>
        </p:nvSpPr>
        <p:spPr>
          <a:xfrm>
            <a:off x="1247205" y="173544"/>
            <a:ext cx="6627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Step 1: Move data into HDFS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5FA3E0-0680-DC40-81AC-9FF4908AED4B}"/>
              </a:ext>
            </a:extLst>
          </p:cNvPr>
          <p:cNvSpPr/>
          <p:nvPr/>
        </p:nvSpPr>
        <p:spPr>
          <a:xfrm>
            <a:off x="585696" y="993719"/>
            <a:ext cx="795063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Copy </a:t>
            </a:r>
            <a:r>
              <a:rPr lang="en-US" sz="2000" dirty="0" err="1">
                <a:latin typeface="Verdana"/>
                <a:cs typeface="Verdana"/>
              </a:rPr>
              <a:t>advertising.csv</a:t>
            </a:r>
            <a:r>
              <a:rPr lang="en-US" sz="2000" dirty="0">
                <a:latin typeface="Verdana"/>
                <a:cs typeface="Verdana"/>
              </a:rPr>
              <a:t> into the local drive of the server that you are using. Note the location and its address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Some file Management commands:</a:t>
            </a:r>
            <a:endParaRPr lang="en-US" sz="1600" dirty="0">
              <a:latin typeface="Verdana"/>
              <a:cs typeface="Verdana"/>
            </a:endParaRPr>
          </a:p>
          <a:p>
            <a:pPr lvl="1"/>
            <a:endParaRPr lang="en-US" dirty="0">
              <a:latin typeface="Verdana"/>
              <a:cs typeface="Verdan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Verdana"/>
              <a:cs typeface="Verdana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2D44AF-A872-AB43-9182-F57AD1E7FCC8}"/>
              </a:ext>
            </a:extLst>
          </p:cNvPr>
          <p:cNvSpPr/>
          <p:nvPr/>
        </p:nvSpPr>
        <p:spPr>
          <a:xfrm>
            <a:off x="585696" y="2151009"/>
            <a:ext cx="817084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/>
              <a:t>Make a folder in HDFS</a:t>
            </a:r>
            <a:endParaRPr lang="en-US" dirty="0"/>
          </a:p>
          <a:p>
            <a:r>
              <a:rPr lang="en-US" dirty="0" err="1">
                <a:solidFill>
                  <a:srgbClr val="0070C0"/>
                </a:solidFill>
              </a:rPr>
              <a:t>hadoop</a:t>
            </a:r>
            <a:r>
              <a:rPr lang="en-US" dirty="0">
                <a:solidFill>
                  <a:srgbClr val="0070C0"/>
                </a:solidFill>
              </a:rPr>
              <a:t> fs -</a:t>
            </a:r>
            <a:r>
              <a:rPr lang="en-US" dirty="0" err="1">
                <a:solidFill>
                  <a:srgbClr val="0070C0"/>
                </a:solidFill>
              </a:rPr>
              <a:t>mkdir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micropost</a:t>
            </a:r>
            <a:endParaRPr lang="en-US" dirty="0">
              <a:solidFill>
                <a:srgbClr val="0070C0"/>
              </a:solidFill>
            </a:endParaRPr>
          </a:p>
          <a:p>
            <a:endParaRPr lang="en-US" b="1" i="1" dirty="0"/>
          </a:p>
          <a:p>
            <a:r>
              <a:rPr lang="en-US" b="1" i="1" dirty="0"/>
              <a:t>List files in HDFS – Folders and sub-folders</a:t>
            </a:r>
          </a:p>
          <a:p>
            <a:r>
              <a:rPr lang="en-US" dirty="0" err="1">
                <a:solidFill>
                  <a:srgbClr val="0070C0"/>
                </a:solidFill>
              </a:rPr>
              <a:t>hadoop</a:t>
            </a:r>
            <a:r>
              <a:rPr lang="en-US" dirty="0">
                <a:solidFill>
                  <a:srgbClr val="0070C0"/>
                </a:solidFill>
              </a:rPr>
              <a:t> fs -</a:t>
            </a:r>
            <a:r>
              <a:rPr lang="en-US" dirty="0" err="1">
                <a:solidFill>
                  <a:srgbClr val="0070C0"/>
                </a:solidFill>
              </a:rPr>
              <a:t>lsr</a:t>
            </a:r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  <a:p>
            <a:r>
              <a:rPr lang="en-US" b="1" i="1" dirty="0"/>
              <a:t>Copy file to </a:t>
            </a:r>
            <a:r>
              <a:rPr lang="en-US" b="1" i="1" dirty="0" err="1"/>
              <a:t>hadoop</a:t>
            </a:r>
            <a:r>
              <a:rPr lang="en-US" b="1" i="1" dirty="0"/>
              <a:t> HDFS</a:t>
            </a:r>
          </a:p>
          <a:p>
            <a:r>
              <a:rPr lang="en-US" dirty="0" err="1">
                <a:solidFill>
                  <a:srgbClr val="0070C0"/>
                </a:solidFill>
              </a:rPr>
              <a:t>hadoop</a:t>
            </a:r>
            <a:r>
              <a:rPr lang="en-US" dirty="0">
                <a:solidFill>
                  <a:srgbClr val="0070C0"/>
                </a:solidFill>
              </a:rPr>
              <a:t> fs -put /home/user/</a:t>
            </a:r>
            <a:r>
              <a:rPr lang="en-US" dirty="0" err="1">
                <a:solidFill>
                  <a:srgbClr val="0070C0"/>
                </a:solidFill>
              </a:rPr>
              <a:t>file.ext</a:t>
            </a:r>
            <a:r>
              <a:rPr lang="en-US" dirty="0">
                <a:solidFill>
                  <a:srgbClr val="0070C0"/>
                </a:solidFill>
              </a:rPr>
              <a:t> ./</a:t>
            </a:r>
            <a:r>
              <a:rPr lang="en-US" dirty="0" err="1">
                <a:solidFill>
                  <a:srgbClr val="0070C0"/>
                </a:solidFill>
              </a:rPr>
              <a:t>folder_in_HDFS</a:t>
            </a:r>
            <a:endParaRPr lang="en-US" dirty="0">
              <a:solidFill>
                <a:srgbClr val="0070C0"/>
              </a:solidFill>
            </a:endParaRPr>
          </a:p>
          <a:p>
            <a:endParaRPr lang="en-US" b="1" i="1" dirty="0"/>
          </a:p>
          <a:p>
            <a:r>
              <a:rPr lang="en-US" b="1" i="1" dirty="0"/>
              <a:t>Delete file: </a:t>
            </a:r>
          </a:p>
          <a:p>
            <a:r>
              <a:rPr lang="en-US" dirty="0" err="1">
                <a:solidFill>
                  <a:srgbClr val="0070C0"/>
                </a:solidFill>
              </a:rPr>
              <a:t>hdfs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dfs</a:t>
            </a:r>
            <a:r>
              <a:rPr lang="en-US" dirty="0">
                <a:solidFill>
                  <a:srgbClr val="0070C0"/>
                </a:solidFill>
              </a:rPr>
              <a:t> -</a:t>
            </a:r>
            <a:r>
              <a:rPr lang="en-US" dirty="0" err="1">
                <a:solidFill>
                  <a:srgbClr val="0070C0"/>
                </a:solidFill>
              </a:rPr>
              <a:t>rm</a:t>
            </a:r>
            <a:r>
              <a:rPr lang="en-US" dirty="0">
                <a:solidFill>
                  <a:srgbClr val="0070C0"/>
                </a:solidFill>
              </a:rPr>
              <a:t> -r </a:t>
            </a:r>
            <a:r>
              <a:rPr lang="en-US" dirty="0" err="1">
                <a:solidFill>
                  <a:srgbClr val="0070C0"/>
                </a:solidFill>
              </a:rPr>
              <a:t>file.ext</a:t>
            </a:r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  <a:p>
            <a:r>
              <a:rPr lang="en-US" dirty="0" err="1">
                <a:solidFill>
                  <a:srgbClr val="0070C0"/>
                </a:solidFill>
              </a:rPr>
              <a:t>hadoop</a:t>
            </a:r>
            <a:r>
              <a:rPr lang="en-US" dirty="0">
                <a:solidFill>
                  <a:srgbClr val="0070C0"/>
                </a:solidFill>
              </a:rPr>
              <a:t> fs -help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F2D019-F23F-1842-8BDB-E640079CE282}"/>
              </a:ext>
            </a:extLst>
          </p:cNvPr>
          <p:cNvSpPr/>
          <p:nvPr/>
        </p:nvSpPr>
        <p:spPr>
          <a:xfrm>
            <a:off x="585696" y="5844328"/>
            <a:ext cx="8170846" cy="64633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b="1" i="1" dirty="0"/>
              <a:t>Reference:</a:t>
            </a:r>
          </a:p>
          <a:p>
            <a:r>
              <a:rPr lang="en-US" dirty="0">
                <a:hlinkClick r:id="rId2"/>
              </a:rPr>
              <a:t>http://hortonworks.com/hadoop-tutorial/using-commandline-manage-files-hdfs/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6367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81E103-1994-0D4F-846E-D5CCD6ABD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9C1C3-40F1-EE49-9544-19EEF24CCC09}"/>
              </a:ext>
            </a:extLst>
          </p:cNvPr>
          <p:cNvSpPr txBox="1"/>
          <p:nvPr/>
        </p:nvSpPr>
        <p:spPr>
          <a:xfrm>
            <a:off x="1247205" y="173544"/>
            <a:ext cx="713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Step 2: Move data into HIVE 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5FA3E0-0680-DC40-81AC-9FF4908AED4B}"/>
              </a:ext>
            </a:extLst>
          </p:cNvPr>
          <p:cNvSpPr/>
          <p:nvPr/>
        </p:nvSpPr>
        <p:spPr>
          <a:xfrm>
            <a:off x="413597" y="943685"/>
            <a:ext cx="8294832" cy="3200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Verdana"/>
                <a:cs typeface="Verdana"/>
              </a:rPr>
              <a:t>Open the terminal in server that has Hadoop. Type Hive to enter HIVE shell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Verdana"/>
                <a:cs typeface="Verdana"/>
              </a:rPr>
              <a:t>Create an empty database in HIVE</a:t>
            </a:r>
          </a:p>
          <a:p>
            <a:endParaRPr lang="en-US" sz="2400" dirty="0">
              <a:latin typeface="Verdana"/>
              <a:cs typeface="Verdana"/>
            </a:endParaRPr>
          </a:p>
          <a:p>
            <a:endParaRPr lang="en-US" sz="2400" dirty="0"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Verdana"/>
              <a:cs typeface="Verdana"/>
            </a:endParaRPr>
          </a:p>
          <a:p>
            <a:endParaRPr lang="en-US" dirty="0">
              <a:latin typeface="Verdana"/>
              <a:cs typeface="Verdana"/>
            </a:endParaRPr>
          </a:p>
          <a:p>
            <a:pPr lvl="1"/>
            <a:endParaRPr lang="en-US" sz="2000" dirty="0">
              <a:latin typeface="Verdana"/>
              <a:cs typeface="Verdan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CC5E9D-10EB-5345-B7A2-3A436E290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597" y="2811967"/>
            <a:ext cx="8439235" cy="253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782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39EAAA5-144D-CB46-9342-61724FB6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75687E-FB4D-BB4C-80EA-766E8705C0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7836"/>
          <a:stretch/>
        </p:blipFill>
        <p:spPr>
          <a:xfrm>
            <a:off x="1591235" y="4308884"/>
            <a:ext cx="5540682" cy="19492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5B0398-9D25-BF4A-86C5-464551F3FA1E}"/>
              </a:ext>
            </a:extLst>
          </p:cNvPr>
          <p:cNvSpPr/>
          <p:nvPr/>
        </p:nvSpPr>
        <p:spPr>
          <a:xfrm>
            <a:off x="174992" y="1373576"/>
            <a:ext cx="877204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Use Hue or HIVE SQL to move data into HIVE table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Cloudera </a:t>
            </a:r>
            <a:r>
              <a:rPr lang="en-US" sz="2000" dirty="0" err="1">
                <a:latin typeface="Verdana"/>
                <a:cs typeface="Verdana"/>
              </a:rPr>
              <a:t>Quickstart</a:t>
            </a:r>
            <a:r>
              <a:rPr lang="en-US" sz="2000" dirty="0">
                <a:latin typeface="Verdana"/>
                <a:cs typeface="Verdana"/>
              </a:rPr>
              <a:t> doesn’t let us move data to HIVE tables from any folder in HDFS but only in HIVE-warehouse folder, so we move data to HIVE directly using command line </a:t>
            </a:r>
          </a:p>
          <a:p>
            <a:endParaRPr lang="en-US" sz="2000" dirty="0">
              <a:latin typeface="Verdana"/>
              <a:cs typeface="Verdana"/>
            </a:endParaRPr>
          </a:p>
          <a:p>
            <a:pPr lvl="1"/>
            <a:r>
              <a:rPr lang="en-US" sz="2000" dirty="0" err="1">
                <a:solidFill>
                  <a:srgbClr val="0070C0"/>
                </a:solidFill>
                <a:latin typeface="CalibreWeb-Regular"/>
              </a:rPr>
              <a:t>hadoop</a:t>
            </a:r>
            <a:r>
              <a:rPr lang="en-US" sz="2000" dirty="0">
                <a:solidFill>
                  <a:srgbClr val="0070C0"/>
                </a:solidFill>
                <a:latin typeface="CalibreWeb-Regular"/>
              </a:rPr>
              <a:t> fs -put /home/</a:t>
            </a:r>
            <a:r>
              <a:rPr lang="en-US" sz="2000" dirty="0" err="1">
                <a:solidFill>
                  <a:srgbClr val="0070C0"/>
                </a:solidFill>
                <a:latin typeface="CalibreWeb-Regular"/>
              </a:rPr>
              <a:t>cloudera</a:t>
            </a:r>
            <a:r>
              <a:rPr lang="en-US" sz="2000" dirty="0">
                <a:solidFill>
                  <a:srgbClr val="0070C0"/>
                </a:solidFill>
                <a:latin typeface="CalibreWeb-Regular"/>
              </a:rPr>
              <a:t>/Downloads/</a:t>
            </a:r>
            <a:r>
              <a:rPr lang="en-US" sz="2000" dirty="0" err="1">
                <a:solidFill>
                  <a:srgbClr val="0070C0"/>
                </a:solidFill>
                <a:latin typeface="CalibreWeb-Regular"/>
              </a:rPr>
              <a:t>Advertising.csv</a:t>
            </a:r>
            <a:r>
              <a:rPr lang="en-US" sz="2000" dirty="0">
                <a:solidFill>
                  <a:srgbClr val="0070C0"/>
                </a:solidFill>
                <a:latin typeface="CalibreWeb-Regular"/>
              </a:rPr>
              <a:t>  /user/hive/warehouse/</a:t>
            </a:r>
            <a:r>
              <a:rPr lang="en-US" sz="2000" dirty="0" err="1">
                <a:solidFill>
                  <a:srgbClr val="0070C0"/>
                </a:solidFill>
                <a:latin typeface="CalibreWeb-Regular"/>
              </a:rPr>
              <a:t>mediasales.db</a:t>
            </a:r>
            <a:endParaRPr lang="en-US" sz="2000" dirty="0">
              <a:solidFill>
                <a:srgbClr val="0070C0"/>
              </a:solidFill>
              <a:latin typeface="CalibreWeb-Regular"/>
            </a:endParaRPr>
          </a:p>
          <a:p>
            <a:pPr lvl="1"/>
            <a:endParaRPr lang="en-US" sz="2000" dirty="0">
              <a:solidFill>
                <a:srgbClr val="666666"/>
              </a:solidFill>
              <a:latin typeface="CalibreWeb-Regular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Copy the data into the HIVE table (using SQL or Hue)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7AB053-2203-784A-8C8B-D52481EAAF55}"/>
              </a:ext>
            </a:extLst>
          </p:cNvPr>
          <p:cNvSpPr txBox="1"/>
          <p:nvPr/>
        </p:nvSpPr>
        <p:spPr>
          <a:xfrm>
            <a:off x="1247205" y="173544"/>
            <a:ext cx="71373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Step 2: Move data into HIVE database (contd.)</a:t>
            </a:r>
          </a:p>
        </p:txBody>
      </p:sp>
    </p:spTree>
    <p:extLst>
      <p:ext uri="{BB962C8B-B14F-4D97-AF65-F5344CB8AC3E}">
        <p14:creationId xmlns:p14="http://schemas.microsoft.com/office/powerpoint/2010/main" val="3683385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39EAAA5-144D-CB46-9342-61724FB6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5B0398-9D25-BF4A-86C5-464551F3FA1E}"/>
              </a:ext>
            </a:extLst>
          </p:cNvPr>
          <p:cNvSpPr/>
          <p:nvPr/>
        </p:nvSpPr>
        <p:spPr>
          <a:xfrm>
            <a:off x="174992" y="1438606"/>
            <a:ext cx="877204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More or less, all DBMS SQL queries work for HIVE and other Hadoop based structured databases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7AB053-2203-784A-8C8B-D52481EAAF55}"/>
              </a:ext>
            </a:extLst>
          </p:cNvPr>
          <p:cNvSpPr txBox="1"/>
          <p:nvPr/>
        </p:nvSpPr>
        <p:spPr>
          <a:xfrm>
            <a:off x="1247205" y="173544"/>
            <a:ext cx="713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Step 3: Query the HIVE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18E550-816A-5844-A6AF-0559E5E1301A}"/>
              </a:ext>
            </a:extLst>
          </p:cNvPr>
          <p:cNvSpPr/>
          <p:nvPr/>
        </p:nvSpPr>
        <p:spPr>
          <a:xfrm>
            <a:off x="0" y="5456178"/>
            <a:ext cx="97129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Hortonworks SQL to HIVE cheatsheet:</a:t>
            </a:r>
          </a:p>
          <a:p>
            <a:r>
              <a:rPr lang="en-US" dirty="0">
                <a:hlinkClick r:id="rId2"/>
              </a:rPr>
              <a:t>http://hortonworks.com/wp-content/uploads/2016/05/Hortonworks.CheatSheet.SQLtoHive.pdf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D96FBD-E7E0-8446-B1C5-810796A39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205" y="2164415"/>
            <a:ext cx="5331417" cy="3344642"/>
          </a:xfrm>
          <a:prstGeom prst="rect">
            <a:avLst/>
          </a:prstGeom>
        </p:spPr>
      </p:pic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2BC03C79-7920-6E48-8B40-2284068B51C5}"/>
              </a:ext>
            </a:extLst>
          </p:cNvPr>
          <p:cNvSpPr/>
          <p:nvPr/>
        </p:nvSpPr>
        <p:spPr>
          <a:xfrm>
            <a:off x="3967566" y="3642102"/>
            <a:ext cx="1146875" cy="495945"/>
          </a:xfrm>
          <a:prstGeom prst="left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9A3BBD-65AB-1A44-9416-5560106F8A19}"/>
              </a:ext>
            </a:extLst>
          </p:cNvPr>
          <p:cNvSpPr txBox="1"/>
          <p:nvPr/>
        </p:nvSpPr>
        <p:spPr>
          <a:xfrm>
            <a:off x="4029560" y="3181562"/>
            <a:ext cx="1084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n w="19050">
                  <a:noFill/>
                </a:ln>
                <a:solidFill>
                  <a:srgbClr val="C00000"/>
                </a:solidFill>
              </a:rPr>
              <a:t>SAME</a:t>
            </a:r>
          </a:p>
        </p:txBody>
      </p:sp>
    </p:spTree>
    <p:extLst>
      <p:ext uri="{BB962C8B-B14F-4D97-AF65-F5344CB8AC3E}">
        <p14:creationId xmlns:p14="http://schemas.microsoft.com/office/powerpoint/2010/main" val="3352385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1F3E91-A7D4-EF48-A85C-3B3BD53C4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14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4575B2-A46F-AF4B-8A3F-8BEAE990E9A6}"/>
              </a:ext>
            </a:extLst>
          </p:cNvPr>
          <p:cNvSpPr/>
          <p:nvPr/>
        </p:nvSpPr>
        <p:spPr>
          <a:xfrm>
            <a:off x="174992" y="1438606"/>
            <a:ext cx="877204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Use the same steps we followed for HIVE (in previous few slides).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Only here, you enter Impala shell using ‘Impala-shell’ command instead of typing ‘Hive’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1D25A-F195-2247-BD01-30132EC99F7B}"/>
              </a:ext>
            </a:extLst>
          </p:cNvPr>
          <p:cNvSpPr txBox="1"/>
          <p:nvPr/>
        </p:nvSpPr>
        <p:spPr>
          <a:xfrm>
            <a:off x="1309198" y="220039"/>
            <a:ext cx="713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Try Impala</a:t>
            </a:r>
          </a:p>
        </p:txBody>
      </p:sp>
      <p:sp>
        <p:nvSpPr>
          <p:cNvPr id="5" name="Double Bracket 4">
            <a:extLst>
              <a:ext uri="{FF2B5EF4-FFF2-40B4-BE49-F238E27FC236}">
                <a16:creationId xmlns:a16="http://schemas.microsoft.com/office/drawing/2014/main" id="{39CDDCAD-EF21-1E47-A5F7-989D5ED6E0C7}"/>
              </a:ext>
            </a:extLst>
          </p:cNvPr>
          <p:cNvSpPr/>
          <p:nvPr/>
        </p:nvSpPr>
        <p:spPr>
          <a:xfrm>
            <a:off x="941317" y="5112242"/>
            <a:ext cx="7873139" cy="510778"/>
          </a:xfrm>
          <a:prstGeom prst="bracketPai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>
                <a:latin typeface="Verdana"/>
                <a:cs typeface="Verdana"/>
              </a:rPr>
              <a:t>Compare HIVE and Impala, which is faster?</a:t>
            </a:r>
          </a:p>
        </p:txBody>
      </p:sp>
    </p:spTree>
    <p:extLst>
      <p:ext uri="{BB962C8B-B14F-4D97-AF65-F5344CB8AC3E}">
        <p14:creationId xmlns:p14="http://schemas.microsoft.com/office/powerpoint/2010/main" val="82666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1F3E91-A7D4-EF48-A85C-3B3BD53C4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15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4575B2-A46F-AF4B-8A3F-8BEAE990E9A6}"/>
              </a:ext>
            </a:extLst>
          </p:cNvPr>
          <p:cNvSpPr/>
          <p:nvPr/>
        </p:nvSpPr>
        <p:spPr>
          <a:xfrm>
            <a:off x="174992" y="1438606"/>
            <a:ext cx="877204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Use the same steps we followed for HIVE (in previous few slides).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Only here, you enter Impala shell using ‘Impala-shell’ command instead of typing ‘Hive’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1D25A-F195-2247-BD01-30132EC99F7B}"/>
              </a:ext>
            </a:extLst>
          </p:cNvPr>
          <p:cNvSpPr txBox="1"/>
          <p:nvPr/>
        </p:nvSpPr>
        <p:spPr>
          <a:xfrm>
            <a:off x="1309198" y="220039"/>
            <a:ext cx="713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Try Impala</a:t>
            </a:r>
          </a:p>
        </p:txBody>
      </p:sp>
      <p:sp>
        <p:nvSpPr>
          <p:cNvPr id="5" name="Double Bracket 4">
            <a:extLst>
              <a:ext uri="{FF2B5EF4-FFF2-40B4-BE49-F238E27FC236}">
                <a16:creationId xmlns:a16="http://schemas.microsoft.com/office/drawing/2014/main" id="{39CDDCAD-EF21-1E47-A5F7-989D5ED6E0C7}"/>
              </a:ext>
            </a:extLst>
          </p:cNvPr>
          <p:cNvSpPr/>
          <p:nvPr/>
        </p:nvSpPr>
        <p:spPr>
          <a:xfrm>
            <a:off x="941317" y="5112242"/>
            <a:ext cx="7873139" cy="510778"/>
          </a:xfrm>
          <a:prstGeom prst="bracketPair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b="1" dirty="0">
                <a:latin typeface="Verdana"/>
                <a:cs typeface="Verdana"/>
              </a:rPr>
              <a:t>Compare HIVE and Impala, which is faster?</a:t>
            </a:r>
          </a:p>
        </p:txBody>
      </p:sp>
    </p:spTree>
    <p:extLst>
      <p:ext uri="{BB962C8B-B14F-4D97-AF65-F5344CB8AC3E}">
        <p14:creationId xmlns:p14="http://schemas.microsoft.com/office/powerpoint/2010/main" val="1699070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D355C2-708C-0949-813A-96EE8611C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3B46F3-0345-294A-8362-9122E9FBB74A}"/>
              </a:ext>
            </a:extLst>
          </p:cNvPr>
          <p:cNvSpPr txBox="1"/>
          <p:nvPr/>
        </p:nvSpPr>
        <p:spPr>
          <a:xfrm>
            <a:off x="1309198" y="359523"/>
            <a:ext cx="713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Programming in R/Python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CDE5CA-F1C6-164B-84A8-398BFFADD1B0}"/>
              </a:ext>
            </a:extLst>
          </p:cNvPr>
          <p:cNvSpPr/>
          <p:nvPr/>
        </p:nvSpPr>
        <p:spPr>
          <a:xfrm>
            <a:off x="859747" y="1287304"/>
            <a:ext cx="7726314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Best way to learn languages for data science is: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Learn syntax, print cheat sheets of language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Do online courses or just read documentation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Write sample code / Capstone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Have the ‘Just get the job done’ mentality for programming for data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Learn about packages and code for: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data collection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data structuring,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data processing,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BI and reporting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data visualization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quantitative modeling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Making prediction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  <a:p>
            <a:pPr lvl="1"/>
            <a:r>
              <a:rPr lang="en-US" sz="2000" dirty="0">
                <a:latin typeface="Verdana"/>
                <a:cs typeface="Verdana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946011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D355C2-708C-0949-813A-96EE8611C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3B46F3-0345-294A-8362-9122E9FBB74A}"/>
              </a:ext>
            </a:extLst>
          </p:cNvPr>
          <p:cNvSpPr txBox="1"/>
          <p:nvPr/>
        </p:nvSpPr>
        <p:spPr>
          <a:xfrm>
            <a:off x="1309198" y="359523"/>
            <a:ext cx="713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Programming in R/Python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CDE5CA-F1C6-164B-84A8-398BFFADD1B0}"/>
              </a:ext>
            </a:extLst>
          </p:cNvPr>
          <p:cNvSpPr/>
          <p:nvPr/>
        </p:nvSpPr>
        <p:spPr>
          <a:xfrm>
            <a:off x="1309198" y="1318301"/>
            <a:ext cx="664143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Sample reading resources: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  <a:hlinkClick r:id="rId3"/>
              </a:rPr>
              <a:t>Data Mining with R – Yangchang Zhao</a:t>
            </a:r>
            <a:endParaRPr lang="en-US" sz="2000" dirty="0">
              <a:latin typeface="Verdana"/>
              <a:cs typeface="Verdan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  <a:hlinkClick r:id="rId4"/>
              </a:rPr>
              <a:t>Python for Data Analysis – Wes McKinney</a:t>
            </a:r>
            <a:endParaRPr lang="en-US" sz="2000" dirty="0">
              <a:latin typeface="Verdana"/>
              <a:cs typeface="Verdan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Lets do some hands-on: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08CC06-4775-634F-A74D-E9AC75BBC0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88" r="25394"/>
          <a:stretch/>
        </p:blipFill>
        <p:spPr>
          <a:xfrm>
            <a:off x="5501899" y="3245917"/>
            <a:ext cx="3223647" cy="26777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69E55F-979A-9F4A-9A59-9F5331F5367E}"/>
              </a:ext>
            </a:extLst>
          </p:cNvPr>
          <p:cNvSpPr txBox="1"/>
          <p:nvPr/>
        </p:nvSpPr>
        <p:spPr>
          <a:xfrm>
            <a:off x="1344273" y="3516248"/>
            <a:ext cx="3285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Linear regression:</a:t>
            </a:r>
          </a:p>
          <a:p>
            <a:endParaRPr lang="en-US" dirty="0"/>
          </a:p>
          <a:p>
            <a:r>
              <a:rPr lang="en-US" dirty="0"/>
              <a:t>outcome = </a:t>
            </a:r>
            <a:r>
              <a:rPr lang="en-US" dirty="0" err="1"/>
              <a:t>a.x</a:t>
            </a:r>
            <a:r>
              <a:rPr lang="en-US" dirty="0"/>
              <a:t> + </a:t>
            </a:r>
            <a:r>
              <a:rPr lang="en-US" dirty="0" err="1"/>
              <a:t>b.y</a:t>
            </a:r>
            <a:r>
              <a:rPr lang="en-US" dirty="0"/>
              <a:t> +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85AFCD-63E4-F64C-B11D-271E8B1CD699}"/>
              </a:ext>
            </a:extLst>
          </p:cNvPr>
          <p:cNvSpPr txBox="1"/>
          <p:nvPr/>
        </p:nvSpPr>
        <p:spPr>
          <a:xfrm>
            <a:off x="1344273" y="4769508"/>
            <a:ext cx="41927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can use Python and R you have installed or cloud versions here: </a:t>
            </a:r>
            <a:r>
              <a:rPr lang="en-US" dirty="0">
                <a:hlinkClick r:id="rId6"/>
              </a:rPr>
              <a:t>R Studio Cloud</a:t>
            </a:r>
            <a:r>
              <a:rPr lang="en-US" dirty="0"/>
              <a:t>, </a:t>
            </a:r>
            <a:r>
              <a:rPr lang="en-US" dirty="0">
                <a:hlinkClick r:id="rId7"/>
              </a:rPr>
              <a:t>Python Anywhere</a:t>
            </a:r>
            <a:endParaRPr lang="en-US" dirty="0"/>
          </a:p>
          <a:p>
            <a:endParaRPr lang="en-US" dirty="0"/>
          </a:p>
          <a:p>
            <a:r>
              <a:rPr lang="en-US" dirty="0"/>
              <a:t>Code will be available on </a:t>
            </a:r>
            <a:r>
              <a:rPr lang="en-US" dirty="0" err="1"/>
              <a:t>Etherpad</a:t>
            </a:r>
            <a:r>
              <a:rPr lang="en-US" dirty="0"/>
              <a:t>: </a:t>
            </a:r>
          </a:p>
          <a:p>
            <a:r>
              <a:rPr lang="en-US" dirty="0">
                <a:hlinkClick r:id="rId8"/>
              </a:rPr>
              <a:t>https://etherpad.net/p/IntroDataScience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87025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D355C2-708C-0949-813A-96EE8611C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3B46F3-0345-294A-8362-9122E9FBB74A}"/>
              </a:ext>
            </a:extLst>
          </p:cNvPr>
          <p:cNvSpPr txBox="1"/>
          <p:nvPr/>
        </p:nvSpPr>
        <p:spPr>
          <a:xfrm>
            <a:off x="1309198" y="359523"/>
            <a:ext cx="713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Try at home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CDE5CA-F1C6-164B-84A8-398BFFADD1B0}"/>
              </a:ext>
            </a:extLst>
          </p:cNvPr>
          <p:cNvSpPr/>
          <p:nvPr/>
        </p:nvSpPr>
        <p:spPr>
          <a:xfrm>
            <a:off x="588936" y="1318301"/>
            <a:ext cx="747018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Simple examples on data analysis using spark in </a:t>
            </a:r>
            <a:r>
              <a:rPr lang="en-US" sz="2000" dirty="0" err="1">
                <a:latin typeface="Verdana"/>
                <a:cs typeface="Verdana"/>
              </a:rPr>
              <a:t>databricks</a:t>
            </a:r>
            <a:r>
              <a:rPr lang="en-US" sz="2000" dirty="0">
                <a:latin typeface="Verdana"/>
                <a:cs typeface="Verdana"/>
              </a:rPr>
              <a:t>: </a:t>
            </a:r>
            <a:r>
              <a:rPr lang="en-US" sz="2000" dirty="0">
                <a:latin typeface="Verdana"/>
                <a:cs typeface="Verdana"/>
                <a:hlinkClick r:id="rId3"/>
              </a:rPr>
              <a:t>https://databricks.com/resources/type/example-notebooks</a:t>
            </a:r>
            <a:r>
              <a:rPr lang="en-US" sz="2000" dirty="0">
                <a:latin typeface="Verdana"/>
                <a:cs typeface="Verdana"/>
              </a:rPr>
              <a:t> </a:t>
            </a:r>
          </a:p>
          <a:p>
            <a:endParaRPr lang="en-US" sz="2000" dirty="0">
              <a:latin typeface="Verdana"/>
              <a:cs typeface="Verdan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Google </a:t>
            </a:r>
            <a:r>
              <a:rPr lang="en-US" sz="2000" dirty="0" err="1">
                <a:latin typeface="Verdana"/>
                <a:cs typeface="Verdana"/>
              </a:rPr>
              <a:t>colab</a:t>
            </a:r>
            <a:r>
              <a:rPr lang="en-US" sz="2000" dirty="0">
                <a:latin typeface="Verdana"/>
                <a:cs typeface="Verdana"/>
              </a:rPr>
              <a:t> for deep learning examples: </a:t>
            </a:r>
            <a:r>
              <a:rPr lang="en-US" sz="2000" dirty="0">
                <a:latin typeface="Verdana"/>
                <a:cs typeface="Verdana"/>
                <a:hlinkClick r:id="rId4"/>
              </a:rPr>
              <a:t>https://colab.research.google.com/github/tensorflow/docs/blob/master/site/en/tutorials/keras/basic_regression.ipynb</a:t>
            </a:r>
            <a:r>
              <a:rPr lang="en-US" sz="2000" dirty="0">
                <a:latin typeface="Verdana"/>
                <a:cs typeface="Verdana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793139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97F4E-6605-E04E-95AB-3FDE9B6C8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19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B84DE3-DF0B-6245-BD4C-3C5796C0F6E0}"/>
              </a:ext>
            </a:extLst>
          </p:cNvPr>
          <p:cNvSpPr txBox="1"/>
          <p:nvPr/>
        </p:nvSpPr>
        <p:spPr>
          <a:xfrm>
            <a:off x="1309198" y="359523"/>
            <a:ext cx="7137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Summarizing what we learnt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359EFE-6F6A-ED48-9530-49F9106301B2}"/>
              </a:ext>
            </a:extLst>
          </p:cNvPr>
          <p:cNvSpPr/>
          <p:nvPr/>
        </p:nvSpPr>
        <p:spPr>
          <a:xfrm>
            <a:off x="3719593" y="2589162"/>
            <a:ext cx="127086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Verdana"/>
                <a:cs typeface="Verdana"/>
              </a:rPr>
              <a:t>??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>
              <a:latin typeface="Verdana"/>
              <a:cs typeface="Verdan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09F2F1-3F44-6441-8CC4-648620ADD818}"/>
              </a:ext>
            </a:extLst>
          </p:cNvPr>
          <p:cNvSpPr/>
          <p:nvPr/>
        </p:nvSpPr>
        <p:spPr>
          <a:xfrm>
            <a:off x="761795" y="4927508"/>
            <a:ext cx="823218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Verdana"/>
                <a:cs typeface="Verdana"/>
              </a:rPr>
              <a:t>This slide will be populated post discussion at the workshop</a:t>
            </a:r>
          </a:p>
        </p:txBody>
      </p:sp>
    </p:spTree>
    <p:extLst>
      <p:ext uri="{BB962C8B-B14F-4D97-AF65-F5344CB8AC3E}">
        <p14:creationId xmlns:p14="http://schemas.microsoft.com/office/powerpoint/2010/main" val="2873218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4C280656-1214-0A45-8D75-04FB45F1CAC0}"/>
              </a:ext>
            </a:extLst>
          </p:cNvPr>
          <p:cNvSpPr txBox="1">
            <a:spLocks/>
          </p:cNvSpPr>
          <p:nvPr/>
        </p:nvSpPr>
        <p:spPr>
          <a:xfrm>
            <a:off x="617663" y="1159198"/>
            <a:ext cx="78867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20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1pPr>
            <a:lvl2pPr marL="742950" indent="-28575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6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2pPr>
            <a:lvl3pPr marL="11430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3pPr>
            <a:lvl4pPr marL="16002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4pPr>
            <a:lvl5pPr marL="20574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b="1" dirty="0">
                <a:solidFill>
                  <a:schemeClr val="tx1"/>
                </a:solidFill>
              </a:rPr>
              <a:t>Session 2: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Collaborative group task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Introduction to Hadoop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Hadoop based software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Programming in R/Python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Summarizing what we learnt</a:t>
            </a:r>
          </a:p>
          <a:p>
            <a:pPr marL="0" indent="0" algn="l">
              <a:buNone/>
            </a:pPr>
            <a:endParaRPr lang="en-US" sz="1400" b="1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62229A-041B-4C4E-8916-2EDE13CCEFFB}"/>
              </a:ext>
            </a:extLst>
          </p:cNvPr>
          <p:cNvSpPr txBox="1"/>
          <p:nvPr/>
        </p:nvSpPr>
        <p:spPr>
          <a:xfrm>
            <a:off x="1750492" y="173545"/>
            <a:ext cx="5621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Day 2 Contents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BF3232-3458-5E46-B17E-A0C8316F1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5177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4C280656-1214-0A45-8D75-04FB45F1CAC0}"/>
              </a:ext>
            </a:extLst>
          </p:cNvPr>
          <p:cNvSpPr txBox="1">
            <a:spLocks/>
          </p:cNvSpPr>
          <p:nvPr/>
        </p:nvSpPr>
        <p:spPr>
          <a:xfrm>
            <a:off x="617663" y="1159198"/>
            <a:ext cx="78867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20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1pPr>
            <a:lvl2pPr marL="742950" indent="-28575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6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2pPr>
            <a:lvl3pPr marL="11430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3pPr>
            <a:lvl4pPr marL="16002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4pPr>
            <a:lvl5pPr marL="20574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dirty="0">
                <a:solidFill>
                  <a:schemeClr val="tx1"/>
                </a:solidFill>
              </a:rPr>
              <a:t>This is an ‘</a:t>
            </a:r>
            <a:r>
              <a:rPr lang="en-US" sz="1800" b="1" i="1" dirty="0">
                <a:solidFill>
                  <a:schemeClr val="tx1"/>
                </a:solidFill>
              </a:rPr>
              <a:t>introductory’</a:t>
            </a:r>
            <a:r>
              <a:rPr lang="en-US" sz="1800" dirty="0">
                <a:solidFill>
                  <a:schemeClr val="tx1"/>
                </a:solidFill>
              </a:rPr>
              <a:t> workshop. 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The purpose of this workshop is to introduce you to the depth and width of data science and show you a path for self-improvement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Keep programming, keep reading, keep blogging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Topics covered in this workshop may not overlap with data mining, web mining and other courses, but will give you a background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Help you with internships and job hunts. Keep doing online courses and voluntary projects. 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Any questions, always welcome to reach out to anyone at the MIS department (including us)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</a:rPr>
              <a:t>Enjoy the data deluge, we are in the golden age of big data</a:t>
            </a:r>
          </a:p>
          <a:p>
            <a:pPr marL="0" indent="0" algn="l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62229A-041B-4C4E-8916-2EDE13CCEFFB}"/>
              </a:ext>
            </a:extLst>
          </p:cNvPr>
          <p:cNvSpPr txBox="1"/>
          <p:nvPr/>
        </p:nvSpPr>
        <p:spPr>
          <a:xfrm>
            <a:off x="1750492" y="173545"/>
            <a:ext cx="5621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Concluding remarks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BF3232-3458-5E46-B17E-A0C8316F1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8447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864" y="2936511"/>
            <a:ext cx="7772400" cy="1103313"/>
          </a:xfrm>
        </p:spPr>
        <p:txBody>
          <a:bodyPr>
            <a:normAutofit/>
          </a:bodyPr>
          <a:lstStyle/>
          <a:p>
            <a:r>
              <a:rPr lang="en-US" sz="3600" dirty="0"/>
              <a:t>Thank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D9206-4947-2C4C-8059-CA6A372DE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9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E0B923-C4D6-CF4A-9467-9F14DAA67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3</a:t>
            </a:fld>
            <a:endParaRPr lang="en-US"/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BE1A9962-0ADF-AF42-A5AC-E70B7250BFBA}"/>
              </a:ext>
            </a:extLst>
          </p:cNvPr>
          <p:cNvSpPr txBox="1">
            <a:spLocks/>
          </p:cNvSpPr>
          <p:nvPr/>
        </p:nvSpPr>
        <p:spPr>
          <a:xfrm>
            <a:off x="617663" y="1503336"/>
            <a:ext cx="7886700" cy="40072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20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1pPr>
            <a:lvl2pPr marL="742950" indent="-28575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6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2pPr>
            <a:lvl3pPr marL="11430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3pPr>
            <a:lvl4pPr marL="16002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4pPr>
            <a:lvl5pPr marL="20574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dirty="0">
                <a:solidFill>
                  <a:schemeClr val="tx1"/>
                </a:solidFill>
              </a:rPr>
              <a:t>Discuss in groups of 5, for 5 minutes, what Hadoop is, and why it is required. </a:t>
            </a:r>
          </a:p>
          <a:p>
            <a:pPr marL="0" indent="0" algn="l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r>
              <a:rPr lang="en-US" dirty="0">
                <a:solidFill>
                  <a:schemeClr val="tx1"/>
                </a:solidFill>
              </a:rPr>
              <a:t>List all Hadoop-based software application (e.g., HIVE, </a:t>
            </a:r>
            <a:r>
              <a:rPr lang="en-US" dirty="0" err="1">
                <a:solidFill>
                  <a:schemeClr val="tx1"/>
                </a:solidFill>
              </a:rPr>
              <a:t>Hbase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BigTable</a:t>
            </a:r>
            <a:r>
              <a:rPr lang="en-US" dirty="0">
                <a:solidFill>
                  <a:schemeClr val="tx1"/>
                </a:solidFill>
              </a:rPr>
              <a:t>, etc.) with its icon and a short description of why it is used (e.g., multimedia storage, analytics platform, streaming data applications, etc.) in this </a:t>
            </a:r>
            <a:r>
              <a:rPr lang="en-US" dirty="0" err="1">
                <a:solidFill>
                  <a:schemeClr val="tx1"/>
                </a:solidFill>
              </a:rPr>
              <a:t>padlet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marL="0" indent="0" algn="l">
              <a:buNone/>
            </a:pPr>
            <a:r>
              <a:rPr lang="en-US" dirty="0">
                <a:solidFill>
                  <a:schemeClr val="tx1"/>
                </a:solidFill>
                <a:hlinkClick r:id="rId2"/>
              </a:rPr>
              <a:t>https://padlet.com/kartucson/u3n535n5xaq0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r>
              <a:rPr lang="en-US" dirty="0">
                <a:solidFill>
                  <a:schemeClr val="tx1"/>
                </a:solidFill>
              </a:rPr>
              <a:t>Upvote an application if you are interested in working on it in the future!</a:t>
            </a:r>
          </a:p>
          <a:p>
            <a:pPr marL="0" indent="0" algn="l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l">
              <a:buNone/>
            </a:pPr>
            <a:r>
              <a:rPr lang="en-US" dirty="0">
                <a:solidFill>
                  <a:schemeClr val="tx1"/>
                </a:solidFill>
              </a:rPr>
              <a:t>(Task time-frame: 5 + 10 minutes)</a:t>
            </a:r>
          </a:p>
          <a:p>
            <a:pPr marL="0" indent="0" algn="l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5314AC-4277-4848-A2B0-082167F0A300}"/>
              </a:ext>
            </a:extLst>
          </p:cNvPr>
          <p:cNvSpPr txBox="1"/>
          <p:nvPr/>
        </p:nvSpPr>
        <p:spPr>
          <a:xfrm>
            <a:off x="1750492" y="173545"/>
            <a:ext cx="5621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Collaborative group task</a:t>
            </a:r>
          </a:p>
        </p:txBody>
      </p:sp>
    </p:spTree>
    <p:extLst>
      <p:ext uri="{BB962C8B-B14F-4D97-AF65-F5344CB8AC3E}">
        <p14:creationId xmlns:p14="http://schemas.microsoft.com/office/powerpoint/2010/main" val="2110170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C12C97-DC88-CD44-A5E6-B5A604C8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4</a:t>
            </a:fld>
            <a:endParaRPr lang="en-US"/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45170454-8E9A-CA42-B958-D5DE65A41F33}"/>
              </a:ext>
            </a:extLst>
          </p:cNvPr>
          <p:cNvSpPr txBox="1">
            <a:spLocks/>
          </p:cNvSpPr>
          <p:nvPr/>
        </p:nvSpPr>
        <p:spPr>
          <a:xfrm>
            <a:off x="478179" y="2706464"/>
            <a:ext cx="7518947" cy="316739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20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1pPr>
            <a:lvl2pPr marL="742950" indent="-28575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6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2pPr>
            <a:lvl3pPr marL="11430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3pPr>
            <a:lvl4pPr marL="16002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4pPr>
            <a:lvl5pPr marL="2057400" indent="-228600" algn="ctr" defTabSz="457200" rtl="0" eaLnBrk="1" latinLnBrk="0" hangingPunct="1">
              <a:spcBef>
                <a:spcPct val="20000"/>
              </a:spcBef>
              <a:buClr>
                <a:srgbClr val="AB0520"/>
              </a:buClr>
              <a:buFont typeface="Arial"/>
              <a:buChar char="•"/>
              <a:defRPr sz="1200" kern="1200">
                <a:solidFill>
                  <a:srgbClr val="6F868D"/>
                </a:solidFill>
                <a:latin typeface="Verdana"/>
                <a:ea typeface="+mn-ea"/>
                <a:cs typeface="Verdan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tx1"/>
                </a:solidFill>
              </a:rPr>
              <a:t>Vertical scaling (e.g., Teradata, mainframe, etc.) becomes expensive, so horizontal scaling based solution to efficiently process large volumes of information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Connecting many commodity computers together to work in parallel. 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Implements a simplified programming model (MapReduce) to divide-and-conquer data science tasks (Extract Transform Load (ETL), General data storage, Business Intelligence (BI), Statistical analysis, Optimization, Algorithmic modeling)</a:t>
            </a:r>
          </a:p>
          <a:p>
            <a:pPr marL="0" indent="0" algn="l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949086-A882-4E40-A1F3-1B41DBDE10D7}"/>
              </a:ext>
            </a:extLst>
          </p:cNvPr>
          <p:cNvSpPr txBox="1"/>
          <p:nvPr/>
        </p:nvSpPr>
        <p:spPr>
          <a:xfrm>
            <a:off x="1750492" y="173545"/>
            <a:ext cx="5621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Hadoop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DDDA7-336A-6E48-A06A-DA58731E72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32" t="61194" r="14812"/>
          <a:stretch/>
        </p:blipFill>
        <p:spPr>
          <a:xfrm>
            <a:off x="2036831" y="1038387"/>
            <a:ext cx="5811864" cy="154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03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77C79A-520C-F849-8515-617630391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5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B75748-245E-DE4D-A6C6-61447C0E3AA4}"/>
              </a:ext>
            </a:extLst>
          </p:cNvPr>
          <p:cNvSpPr/>
          <p:nvPr/>
        </p:nvSpPr>
        <p:spPr>
          <a:xfrm>
            <a:off x="585696" y="1614545"/>
            <a:ext cx="795063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The Hadoop Distributed File System (HDFS)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Any type of file can be stored in HDFS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Data is split into chunks and replicated as it is written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Provides resiliency and high availability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Handled automatically by Hadoop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YARN (Yet Another Resource Negotiator)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Manages the processing resources of the Hadoop cluster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Schedules jobs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Runs processing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MapReduce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A distributed processing framework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C1D4A1-8AC4-9A42-9EC5-6981AD7D27C9}"/>
              </a:ext>
            </a:extLst>
          </p:cNvPr>
          <p:cNvSpPr txBox="1"/>
          <p:nvPr/>
        </p:nvSpPr>
        <p:spPr>
          <a:xfrm>
            <a:off x="1247205" y="173544"/>
            <a:ext cx="6627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Components of Hadoop</a:t>
            </a:r>
          </a:p>
        </p:txBody>
      </p:sp>
    </p:spTree>
    <p:extLst>
      <p:ext uri="{BB962C8B-B14F-4D97-AF65-F5344CB8AC3E}">
        <p14:creationId xmlns:p14="http://schemas.microsoft.com/office/powerpoint/2010/main" val="3460210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EF5D7A-978C-6C48-A5D6-8CE18594E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E4B139-5BB6-834D-B510-937BB8245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12" y="1310898"/>
            <a:ext cx="8534400" cy="4267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A3AEA8-B142-254E-B79C-46A76972C4B4}"/>
              </a:ext>
            </a:extLst>
          </p:cNvPr>
          <p:cNvSpPr txBox="1"/>
          <p:nvPr/>
        </p:nvSpPr>
        <p:spPr>
          <a:xfrm>
            <a:off x="1247205" y="173544"/>
            <a:ext cx="66276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great starting reference for Hadoop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0B0D21-1972-EC47-8548-E7B4493D4474}"/>
              </a:ext>
            </a:extLst>
          </p:cNvPr>
          <p:cNvSpPr txBox="1"/>
          <p:nvPr/>
        </p:nvSpPr>
        <p:spPr>
          <a:xfrm>
            <a:off x="1620004" y="5868006"/>
            <a:ext cx="58820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3"/>
              </a:rPr>
              <a:t>Cloudera Essentials for Apache Hadoop 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18062A-1FDF-5D4C-ADDD-617D29024217}"/>
              </a:ext>
            </a:extLst>
          </p:cNvPr>
          <p:cNvSpPr txBox="1"/>
          <p:nvPr/>
        </p:nvSpPr>
        <p:spPr>
          <a:xfrm>
            <a:off x="2284690" y="5376264"/>
            <a:ext cx="5882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Image credit: Cloudera essentials for Apache Hadoop </a:t>
            </a:r>
          </a:p>
        </p:txBody>
      </p:sp>
    </p:spTree>
    <p:extLst>
      <p:ext uri="{BB962C8B-B14F-4D97-AF65-F5344CB8AC3E}">
        <p14:creationId xmlns:p14="http://schemas.microsoft.com/office/powerpoint/2010/main" val="1905977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F41A38-76C4-EE45-BEF2-F49393774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5B3833-07CD-F74A-A5B5-429855131818}"/>
              </a:ext>
            </a:extLst>
          </p:cNvPr>
          <p:cNvSpPr txBox="1"/>
          <p:nvPr/>
        </p:nvSpPr>
        <p:spPr>
          <a:xfrm>
            <a:off x="1247205" y="173544"/>
            <a:ext cx="6627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Hadoop-based software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A18692-4B55-D842-9E3B-BC19765EF889}"/>
              </a:ext>
            </a:extLst>
          </p:cNvPr>
          <p:cNvSpPr/>
          <p:nvPr/>
        </p:nvSpPr>
        <p:spPr>
          <a:xfrm>
            <a:off x="585696" y="1614545"/>
            <a:ext cx="7950632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Lets try some hands-on and try some basic tasks: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Verdana"/>
                <a:cs typeface="Verdana"/>
              </a:rPr>
              <a:t>Enter data into the HDFS system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Verdana"/>
                <a:cs typeface="Verdana"/>
              </a:rPr>
              <a:t>Create a HIVE database and copy the data from HDFS system into HIVE database (using Hue?)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Verdana"/>
                <a:cs typeface="Verdana"/>
              </a:rPr>
              <a:t>Query the HIVE database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Verdana"/>
                <a:cs typeface="Verdana"/>
              </a:rPr>
              <a:t>Hands-on with Impala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You can use these datasets: </a:t>
            </a:r>
          </a:p>
          <a:p>
            <a:endParaRPr lang="en-US" sz="2000" dirty="0">
              <a:latin typeface="Verdana"/>
              <a:cs typeface="Verdana"/>
            </a:endParaRPr>
          </a:p>
          <a:p>
            <a:pPr algn="ctr"/>
            <a:r>
              <a:rPr lang="en-US" sz="2400" dirty="0">
                <a:latin typeface="Verdana"/>
                <a:cs typeface="Verdana"/>
                <a:hlinkClick r:id="rId2"/>
              </a:rPr>
              <a:t>Advertising</a:t>
            </a:r>
            <a:r>
              <a:rPr lang="en-US" dirty="0">
                <a:latin typeface="Verdana"/>
                <a:cs typeface="Verdana"/>
              </a:rPr>
              <a:t>(Hastie 2009)</a:t>
            </a:r>
          </a:p>
          <a:p>
            <a:pPr algn="ctr"/>
            <a:r>
              <a:rPr lang="en-US" sz="2400" dirty="0">
                <a:latin typeface="Verdana"/>
                <a:cs typeface="Verdana"/>
                <a:hlinkClick r:id="rId3"/>
              </a:rPr>
              <a:t>Austism</a:t>
            </a:r>
            <a:r>
              <a:rPr lang="en-US" sz="2400" dirty="0">
                <a:latin typeface="Verdana"/>
                <a:cs typeface="Verdana"/>
              </a:rPr>
              <a:t> </a:t>
            </a:r>
            <a:r>
              <a:rPr lang="en-US" dirty="0">
                <a:latin typeface="Verdana"/>
                <a:cs typeface="Verdana"/>
              </a:rPr>
              <a:t>(UCI repository)</a:t>
            </a:r>
          </a:p>
          <a:p>
            <a:pPr algn="ctr"/>
            <a:endParaRPr lang="en-US" dirty="0">
              <a:latin typeface="Verdana"/>
              <a:cs typeface="Verdana"/>
            </a:endParaRPr>
          </a:p>
          <a:p>
            <a:pPr lvl="1"/>
            <a:endParaRPr lang="en-US" sz="2000" dirty="0">
              <a:latin typeface="Verdana"/>
              <a:cs typeface="Verdan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40834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3F4459-EBB9-114E-AB52-6D4E9986A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080CC1-6891-204D-B1C7-A6B7F400EE52}"/>
              </a:ext>
            </a:extLst>
          </p:cNvPr>
          <p:cNvSpPr txBox="1"/>
          <p:nvPr/>
        </p:nvSpPr>
        <p:spPr>
          <a:xfrm>
            <a:off x="1247205" y="173544"/>
            <a:ext cx="66276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you have not installed Cloudera </a:t>
            </a:r>
            <a:r>
              <a:rPr lang="en-US" sz="2800" dirty="0" err="1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Quickstart</a:t>
            </a:r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VM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309026-7553-9943-B1B9-E2E62F16383F}"/>
              </a:ext>
            </a:extLst>
          </p:cNvPr>
          <p:cNvSpPr/>
          <p:nvPr/>
        </p:nvSpPr>
        <p:spPr>
          <a:xfrm>
            <a:off x="585696" y="1614545"/>
            <a:ext cx="795063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Download it from </a:t>
            </a:r>
            <a:r>
              <a:rPr lang="en-US" sz="2000" dirty="0">
                <a:latin typeface="Verdana"/>
                <a:cs typeface="Verdana"/>
                <a:hlinkClick r:id="rId2"/>
              </a:rPr>
              <a:t>Cloudera</a:t>
            </a:r>
            <a:r>
              <a:rPr lang="en-US" sz="2000" dirty="0">
                <a:latin typeface="Verdana"/>
                <a:cs typeface="Verdana"/>
              </a:rPr>
              <a:t> website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Download Oracle </a:t>
            </a:r>
            <a:r>
              <a:rPr lang="en-US" sz="2000" dirty="0" err="1">
                <a:latin typeface="Verdana"/>
                <a:cs typeface="Verdana"/>
              </a:rPr>
              <a:t>Virtualbox</a:t>
            </a:r>
            <a:endParaRPr lang="en-US" sz="2000" dirty="0">
              <a:latin typeface="Verdana"/>
              <a:cs typeface="Verdan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Load the Cloudera server image (.</a:t>
            </a:r>
            <a:r>
              <a:rPr lang="en-US" sz="2000" dirty="0" err="1">
                <a:latin typeface="Verdana"/>
                <a:cs typeface="Verdana"/>
              </a:rPr>
              <a:t>vsdx</a:t>
            </a:r>
            <a:r>
              <a:rPr lang="en-US" sz="2000" dirty="0">
                <a:latin typeface="Verdana"/>
                <a:cs typeface="Verdana"/>
              </a:rPr>
              <a:t>) into </a:t>
            </a:r>
            <a:r>
              <a:rPr lang="en-US" sz="2000" dirty="0" err="1">
                <a:latin typeface="Verdana"/>
                <a:cs typeface="Verdana"/>
              </a:rPr>
              <a:t>virtualbox</a:t>
            </a:r>
            <a:endParaRPr lang="en-US" sz="2000" dirty="0">
              <a:latin typeface="Verdana"/>
              <a:cs typeface="Verdan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Start the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Enable </a:t>
            </a:r>
            <a:r>
              <a:rPr lang="en-US" sz="2000" dirty="0" err="1">
                <a:latin typeface="Verdana"/>
                <a:cs typeface="Verdana"/>
              </a:rPr>
              <a:t>birectional</a:t>
            </a:r>
            <a:r>
              <a:rPr lang="en-US" sz="2000" dirty="0">
                <a:latin typeface="Verdana"/>
                <a:cs typeface="Verdana"/>
              </a:rPr>
              <a:t> read-write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  <a:p>
            <a:endParaRPr lang="en-US" sz="2000" dirty="0">
              <a:latin typeface="Verdana"/>
              <a:cs typeface="Verdan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611999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CE989C-83AC-C849-811B-E09555FED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14C19-7B70-E548-A608-340680BFD9AE}" type="slidenum">
              <a:rPr lang="en-US" smtClean="0"/>
              <a:t>9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D8357-550A-AB42-8CBD-7437421EF997}"/>
              </a:ext>
            </a:extLst>
          </p:cNvPr>
          <p:cNvSpPr txBox="1"/>
          <p:nvPr/>
        </p:nvSpPr>
        <p:spPr>
          <a:xfrm>
            <a:off x="1247205" y="173544"/>
            <a:ext cx="66276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Exchanging data between Cloudera VM and Local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87FB8C-3778-F441-959B-76AC01079DD1}"/>
              </a:ext>
            </a:extLst>
          </p:cNvPr>
          <p:cNvSpPr/>
          <p:nvPr/>
        </p:nvSpPr>
        <p:spPr>
          <a:xfrm>
            <a:off x="585696" y="1614545"/>
            <a:ext cx="795063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Option 1: Settings </a:t>
            </a:r>
            <a:r>
              <a:rPr lang="en-US" sz="2000" dirty="0">
                <a:latin typeface="Verdana"/>
                <a:cs typeface="Verdana"/>
                <a:sym typeface="Wingdings" pitchFamily="2" charset="2"/>
              </a:rPr>
              <a:t> Advanced  Drag and drop  </a:t>
            </a:r>
            <a:r>
              <a:rPr lang="en-US" sz="2000" dirty="0">
                <a:latin typeface="Verdana"/>
                <a:cs typeface="Verdana"/>
              </a:rPr>
              <a:t>bidirectional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Option 2: Create shared folder in local and mount it on </a:t>
            </a:r>
            <a:r>
              <a:rPr lang="en-US" sz="2000" dirty="0" err="1">
                <a:latin typeface="Verdana"/>
                <a:cs typeface="Verdana"/>
              </a:rPr>
              <a:t>cloudera</a:t>
            </a:r>
            <a:r>
              <a:rPr lang="en-US" sz="2000" dirty="0">
                <a:latin typeface="Verdana"/>
                <a:cs typeface="Verdana"/>
              </a:rPr>
              <a:t> server</a:t>
            </a:r>
          </a:p>
          <a:p>
            <a:pPr lvl="1"/>
            <a:endParaRPr lang="en-US" sz="2000" dirty="0">
              <a:latin typeface="Verdana"/>
              <a:cs typeface="Verdan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Verdana"/>
                <a:cs typeface="Verdana"/>
              </a:rPr>
              <a:t>Lets do this together…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48D154-9BFB-0446-89AE-3BA9C60FD847}"/>
              </a:ext>
            </a:extLst>
          </p:cNvPr>
          <p:cNvSpPr/>
          <p:nvPr/>
        </p:nvSpPr>
        <p:spPr>
          <a:xfrm>
            <a:off x="339532" y="4042262"/>
            <a:ext cx="844296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Create a shared folder (permanent) in Cloudera server (lets call it </a:t>
            </a:r>
            <a:r>
              <a:rPr lang="en-US" sz="2400" dirty="0" err="1">
                <a:solidFill>
                  <a:srgbClr val="0070C0"/>
                </a:solidFill>
              </a:rPr>
              <a:t>cloudera_shared</a:t>
            </a:r>
            <a:r>
              <a:rPr lang="en-US" sz="2400" dirty="0">
                <a:solidFill>
                  <a:srgbClr val="0070C0"/>
                </a:solidFill>
              </a:rPr>
              <a:t>) </a:t>
            </a:r>
          </a:p>
          <a:p>
            <a:endParaRPr lang="en-US" sz="2400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Mount the server into the server</a:t>
            </a:r>
          </a:p>
          <a:p>
            <a:r>
              <a:rPr lang="en-US" sz="2400" dirty="0">
                <a:solidFill>
                  <a:srgbClr val="0070C0"/>
                </a:solidFill>
              </a:rPr>
              <a:t>mount -t </a:t>
            </a:r>
            <a:r>
              <a:rPr lang="en-US" sz="2400" dirty="0" err="1">
                <a:solidFill>
                  <a:srgbClr val="0070C0"/>
                </a:solidFill>
              </a:rPr>
              <a:t>vboxsf</a:t>
            </a:r>
            <a:r>
              <a:rPr lang="en-US" sz="2400" dirty="0">
                <a:solidFill>
                  <a:srgbClr val="0070C0"/>
                </a:solidFill>
              </a:rPr>
              <a:t>  </a:t>
            </a:r>
            <a:r>
              <a:rPr lang="en-US" sz="2400" dirty="0" err="1">
                <a:solidFill>
                  <a:srgbClr val="0070C0"/>
                </a:solidFill>
              </a:rPr>
              <a:t>cloudera_shared</a:t>
            </a:r>
            <a:r>
              <a:rPr lang="en-US" sz="2400" dirty="0">
                <a:solidFill>
                  <a:srgbClr val="0070C0"/>
                </a:solidFill>
              </a:rPr>
              <a:t> /home/</a:t>
            </a:r>
            <a:r>
              <a:rPr lang="en-US" sz="2400" dirty="0" err="1">
                <a:solidFill>
                  <a:srgbClr val="0070C0"/>
                </a:solidFill>
              </a:rPr>
              <a:t>cloudera</a:t>
            </a:r>
            <a:r>
              <a:rPr lang="en-US" sz="2400" dirty="0">
                <a:solidFill>
                  <a:srgbClr val="0070C0"/>
                </a:solidFill>
              </a:rPr>
              <a:t>/Downloads/</a:t>
            </a:r>
            <a:r>
              <a:rPr lang="en-US" sz="2400" dirty="0" err="1">
                <a:solidFill>
                  <a:srgbClr val="0070C0"/>
                </a:solidFill>
              </a:rPr>
              <a:t>cloudera_shared</a:t>
            </a:r>
            <a:r>
              <a:rPr lang="en-US" sz="2400" dirty="0">
                <a:solidFill>
                  <a:srgbClr val="0070C0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44822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6322</TotalTime>
  <Words>1253</Words>
  <Application>Microsoft Macintosh PowerPoint</Application>
  <PresentationFormat>On-screen Show (4:3)</PresentationFormat>
  <Paragraphs>194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Bookman Old Style Regular</vt:lpstr>
      <vt:lpstr>CalibreWeb-Regular</vt:lpstr>
      <vt:lpstr>Calibri</vt:lpstr>
      <vt:lpstr>Verdana</vt:lpstr>
      <vt:lpstr>Wingdings</vt:lpstr>
      <vt:lpstr>Office Theme</vt:lpstr>
      <vt:lpstr>Session 2 – Solving Data Science Problems (Hands-on)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urdesign</dc:creator>
  <cp:lastModifiedBy>Srinivasan, Karthik - (karthiks)</cp:lastModifiedBy>
  <cp:revision>108</cp:revision>
  <dcterms:created xsi:type="dcterms:W3CDTF">2014-09-04T21:39:25Z</dcterms:created>
  <dcterms:modified xsi:type="dcterms:W3CDTF">2018-09-20T21:24:44Z</dcterms:modified>
</cp:coreProperties>
</file>

<file path=docProps/thumbnail.jpeg>
</file>